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1017" r:id="rId3"/>
    <p:sldId id="1019" r:id="rId4"/>
    <p:sldId id="1021" r:id="rId5"/>
    <p:sldId id="1024" r:id="rId6"/>
    <p:sldId id="1025" r:id="rId7"/>
    <p:sldId id="1026" r:id="rId8"/>
    <p:sldId id="1027" r:id="rId9"/>
    <p:sldId id="1038" r:id="rId10"/>
    <p:sldId id="1032" r:id="rId11"/>
    <p:sldId id="1033" r:id="rId12"/>
    <p:sldId id="1034" r:id="rId13"/>
    <p:sldId id="1041" r:id="rId14"/>
    <p:sldId id="1036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高中语文 必修 上册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第六单元  思辨性阅读与表达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12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拿 来 主 义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1869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EB6262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名人名言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关于文化传承的名言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我们必须继承一切优秀的文学艺术遗产。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毛泽东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接受一种正统观念，永远意味着继承许多尚未解决的矛盾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乔治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奥威尔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在这富有历史背景、富有高度私人秘密性的社会，人类的文化应是多彩多姿的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黑塞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3" name="素养养成记.EPS" descr="id:21474886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9359" y="755651"/>
            <a:ext cx="4671695" cy="485775"/>
          </a:xfrm>
          <a:prstGeom prst="rect">
            <a:avLst/>
          </a:prstGeom>
        </p:spPr>
      </p:pic>
      <p:pic>
        <p:nvPicPr>
          <p:cNvPr id="4" name="21XBS8.EPS" descr="id:214748867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2748" y="1349821"/>
            <a:ext cx="2015490" cy="37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6770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EB6262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名家故事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鲁迅演讲逸事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流免不了常被邀请作演讲，鲁迅也不例外。他演讲时旁征博引，妙趣横生，常常被掌声和笑声包围。有一次他从上海回到北平，北师大请他去讲演，题目是《文学与武力》。得知有的同学已在报上看到不少攻击他的文章，很为他不平，他在讲演中说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有人说我这次到北平是来抢饭碗的，是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卷土重来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；但是请放心，我马上要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卷土重去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了。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一席话顿时引得会场上充满了笑声。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4702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3610"/>
            <a:ext cx="11485848" cy="452431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鲁迅的精神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鲁迅的精神是什么？这是一个并不容易回答的问题，因为鲁迅的精神是丰富的、复杂的。实际上，这个问题的答案就隐藏在鲁迅的作品之中。通过阅读《摩罗诗力说》《文化偏至论》等作品，我们会发现鲁迅强烈的个性意识与反叛精神；通过阅读《狂人日记》《这样的战士》等作品，我们会发现鲁迅坚持真理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敢于独战多数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的战士气质；通过阅读《在酒楼上》《长明灯》等作品，我们会发现鲁迅清醒而独立的思想；通过阅读《阿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正传》《祝福》等作品，我们会发现鲁迅敢于对落后与黑暗说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的批判精神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素材运用.EPS" descr="id:214748868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752492"/>
            <a:ext cx="2015490" cy="38862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478582" y="1248196"/>
            <a:ext cx="1211580" cy="461665"/>
            <a:chOff x="342748" y="1248196"/>
            <a:chExt cx="1211580" cy="461665"/>
          </a:xfrm>
        </p:grpSpPr>
        <p:pic>
          <p:nvPicPr>
            <p:cNvPr id="7" name="BS25.EPS" descr="id:2147488689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42748" y="1277813"/>
              <a:ext cx="1211580" cy="395605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342748" y="1248196"/>
              <a:ext cx="111280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素材一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31701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lvl="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通过阅读《过客》《希望》等作品，我们会发现鲁迅遭遇挫折而不退缩的精神；通过阅读《父亲的病》《藤野先生》等作品，我们会发现鲁迅的感恩精神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；通过阅读《我们现在怎样做父亲》《拿来主义》等作品，我们会发现鲁迅对社会困境的悲悯情怀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鲁迅的作品是一场饕餮盛宴，可以为读者提供丰富的精神食粮，让不同的读者从中汲取自己所需要的精神营养，丰富他们的思想。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话题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鲁迅精神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精神食粮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民族责任感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悲悯情怀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97648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51562"/>
            <a:ext cx="11485848" cy="4842031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让文化遗产与生活相遇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文化遗产既然是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遗产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恰恰说明，它与现代生活是有距离的。如何缩小这一距离，让文化遗产不只是一件件静止的作品，而是活在当下、活在人们生活里有生命的物品，正是需要我们深入思考的问题。这些年来，我们见证了《我在故宫修文物》《如果国宝会说话》等节目热播，创意视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文物戏精大会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刷屏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，故宫博物院的《故宫日历》与中国国家图书馆的《永乐大典》信笺等文创产品热销。这类文化现象也从侧面说明，做好优秀传统文化的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创造性转化、创新性发展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，不仅是激活文化遗产生命力的重要方向，也是满足人民群众日益增长的文化需求的有效途径。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文化遗产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创新创造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激活与保护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ED028C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78582" y="827659"/>
            <a:ext cx="1211580" cy="461665"/>
            <a:chOff x="342748" y="1248196"/>
            <a:chExt cx="1211580" cy="461665"/>
          </a:xfrm>
        </p:grpSpPr>
        <p:pic>
          <p:nvPicPr>
            <p:cNvPr id="4" name="BS25.EPS" descr="id:2147488689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42748" y="1277813"/>
              <a:ext cx="1211580" cy="395605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342748" y="1248196"/>
              <a:ext cx="111280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素材</a:t>
              </a:r>
              <a:r>
                <a:rPr lang="zh-CN" altLang="en-US" sz="240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二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9399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5198451"/>
            <a:ext cx="1296144" cy="41691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913" y="4661845"/>
            <a:ext cx="1017165" cy="41691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521" y="4128688"/>
            <a:ext cx="1017165" cy="41691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1869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成语辨析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冠冕堂皇</a:t>
            </a:r>
            <a:r>
              <a:rPr lang="en-US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3AB54A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堂而皇之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冠冕堂皇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：形容表面上庄严或正大的样子。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堂而皇之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：形容公开或不加掩饰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多含贬义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；形容体面或气派大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多含贬义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都有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表面上很体面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不同点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冠冕堂皇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前面可以加程度副词修饰，</a:t>
            </a:r>
            <a:r>
              <a:rPr lang="en-US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堂而皇之</a:t>
            </a:r>
            <a:r>
              <a:rPr lang="en-US" altLang="zh-CN" b="1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前面一般不加程度副词。</a:t>
            </a:r>
            <a:endParaRPr lang="zh-CN" altLang="zh-CN" sz="105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即境活用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他能很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冠冕堂皇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地说上一通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但从来不涉及实际问题。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他讲了一套</a:t>
            </a:r>
            <a:r>
              <a:rPr lang="zh-CN" altLang="zh-CN" b="1" u="sng" dirty="0">
                <a:solidFill>
                  <a:srgbClr val="00A54F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堂而皇之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的理论来为自己的错误开脱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教材晒清单.EPS" descr="id:2147488590;FounderCES"/>
          <p:cNvPicPr/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9794" y="764704"/>
            <a:ext cx="5035692" cy="484818"/>
          </a:xfrm>
          <a:prstGeom prst="rect">
            <a:avLst/>
          </a:prstGeom>
        </p:spPr>
      </p:pic>
      <p:pic>
        <p:nvPicPr>
          <p:cNvPr id="4" name="21XBS1.EPS" descr="id:2147488597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7911" y="1329398"/>
            <a:ext cx="2016224" cy="371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988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90581"/>
            <a:ext cx="11485848" cy="4454233"/>
          </a:xfrm>
        </p:spPr>
        <p:txBody>
          <a:bodyPr/>
          <a:lstStyle/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世纪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年代的中国，国民党反动派对外实行屈膝投降的卖国政策，对内采取高压政策，进行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反革命的军事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围剿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和文化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围剿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。文化界反动文人掀起了复古主义逆流，资产阶级买办文人的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全盘西化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思潮甚嚣尘上。为了促进革命文化的健康发展，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1934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年前后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左翼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文艺队伍进行了关于文艺大众化和文艺新旧形式等问题的讨论。许多人在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如何对待文化遗产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的问题上，存在着错误认识和糊涂观念。为了揭露和打击敌人，澄清错误认识，鲁迅先生提出了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拿来主义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的主张。</a:t>
            </a:r>
            <a:r>
              <a:rPr lang="en-US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拿来主义</a:t>
            </a:r>
            <a:r>
              <a:rPr lang="en-US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是鲁迅先生创造的通俗、形象的新名词，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它反映了无产阶级对待中外文化的基本观点和科学态度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相关链接.EPS" descr="id:2147488604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8009" y="764704"/>
            <a:ext cx="2015490" cy="38862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488010" y="1394670"/>
            <a:ext cx="1460162" cy="461665"/>
            <a:chOff x="345811" y="1394670"/>
            <a:chExt cx="1460162" cy="461665"/>
          </a:xfrm>
        </p:grpSpPr>
        <p:pic>
          <p:nvPicPr>
            <p:cNvPr id="4" name="BS23A.EPS" descr="id:2147488611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背景解读</a:t>
              </a: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73425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4454233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杂　　文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杂文是文学体裁之一，是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直接而迅速地反映社会事件或社会倾向的文艺性论文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。以短小、活泼、犀利、隽永为特点，把思想性、说理性和文艺性有机结合在一起，是一种战斗文体。内容广泛，形式多样，有关社会生活、文化动态以及政治事件的杂感、杂谈、杂论、随笔等都可归入这一类。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五四运动以后，以鲁迅为代表的革命作家，出于战斗的需要，针对当时社会的种种现象，揭微显隐，痛下针砭，广泛地运用了杂文。行文感情饱满，形象鲜明，具有高度的艺术感染力，形成了杂文的新传统和新风格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88009" y="836712"/>
            <a:ext cx="1460162" cy="461665"/>
            <a:chOff x="345811" y="1394670"/>
            <a:chExt cx="1460162" cy="461665"/>
          </a:xfrm>
        </p:grpSpPr>
        <p:pic>
          <p:nvPicPr>
            <p:cNvPr id="7" name="BS23A.EPS" descr="id:2147488611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文体知识</a:t>
              </a:r>
              <a:endParaRPr lang="zh-CN" alt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4290643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57624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信息类文本阅读之分析文章的论证</a:t>
            </a:r>
            <a:r>
              <a:rPr lang="zh-CN" altLang="zh-CN" b="1" dirty="0" smtClean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特点</a:t>
            </a:r>
            <a:endParaRPr lang="en-US" altLang="zh-CN" b="1" dirty="0" smtClean="0">
              <a:solidFill>
                <a:srgbClr val="EB6262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高考戳考点.EPS" descr="id:21474886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22846" y="755826"/>
            <a:ext cx="4744720" cy="485775"/>
          </a:xfrm>
          <a:prstGeom prst="rect">
            <a:avLst/>
          </a:prstGeom>
        </p:spPr>
      </p:pic>
      <p:pic>
        <p:nvPicPr>
          <p:cNvPr id="5" name="分析.EPS" descr="id:214748863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2748" y="2050048"/>
            <a:ext cx="2015490" cy="370840"/>
          </a:xfrm>
          <a:prstGeom prst="rect">
            <a:avLst/>
          </a:prstGeom>
        </p:spPr>
      </p:pic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247850"/>
              </p:ext>
            </p:extLst>
          </p:nvPr>
        </p:nvGraphicFramePr>
        <p:xfrm>
          <a:off x="343711" y="2674600"/>
          <a:ext cx="11502992" cy="2482592"/>
        </p:xfrm>
        <a:graphic>
          <a:graphicData uri="http://schemas.openxmlformats.org/drawingml/2006/table">
            <a:tbl>
              <a:tblPr firstRow="1" firstCol="1" bandRow="1"/>
              <a:tblGrid>
                <a:gridCol w="1431015">
                  <a:extLst>
                    <a:ext uri="{9D8B030D-6E8A-4147-A177-3AD203B41FA5}">
                      <a16:colId xmlns:a16="http://schemas.microsoft.com/office/drawing/2014/main" val="2990979242"/>
                    </a:ext>
                  </a:extLst>
                </a:gridCol>
                <a:gridCol w="10071977">
                  <a:extLst>
                    <a:ext uri="{9D8B030D-6E8A-4147-A177-3AD203B41FA5}">
                      <a16:colId xmlns:a16="http://schemas.microsoft.com/office/drawing/2014/main" val="2546761358"/>
                    </a:ext>
                  </a:extLst>
                </a:gridCol>
              </a:tblGrid>
              <a:tr h="62064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学科素养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思维发展与提升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6523388"/>
                  </a:ext>
                </a:extLst>
              </a:tr>
              <a:tr h="186194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高考解读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indent="581660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论证特点所包括的内容比较广泛，如文章结构特点、论证语言特点、论证方法、论证思路等。论证特点是近年来高考的必考题，设题形式包括主观题和客观题两种。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85115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14922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5904305"/>
              </p:ext>
            </p:extLst>
          </p:nvPr>
        </p:nvGraphicFramePr>
        <p:xfrm>
          <a:off x="334567" y="1268760"/>
          <a:ext cx="11521280" cy="2535307"/>
        </p:xfrm>
        <a:graphic>
          <a:graphicData uri="http://schemas.openxmlformats.org/drawingml/2006/table">
            <a:tbl>
              <a:tblPr firstRow="1" firstCol="1" bandRow="1"/>
              <a:tblGrid>
                <a:gridCol w="1225864">
                  <a:extLst>
                    <a:ext uri="{9D8B030D-6E8A-4147-A177-3AD203B41FA5}">
                      <a16:colId xmlns:a16="http://schemas.microsoft.com/office/drawing/2014/main" val="2050889950"/>
                    </a:ext>
                  </a:extLst>
                </a:gridCol>
                <a:gridCol w="10295416">
                  <a:extLst>
                    <a:ext uri="{9D8B030D-6E8A-4147-A177-3AD203B41FA5}">
                      <a16:colId xmlns:a16="http://schemas.microsoft.com/office/drawing/2014/main" val="2962515746"/>
                    </a:ext>
                  </a:extLst>
                </a:gridCol>
              </a:tblGrid>
              <a:tr h="253530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常见设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问方式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请梳理材料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Segoe UI Symbol" panose="020B0502040204020203" pitchFamily="34" charset="0"/>
                          <a:ea typeface="Times New Roman" panose="02020603050405020304" pitchFamily="18" charset="0"/>
                          <a:cs typeface="Segoe UI Symbol" panose="020B0502040204020203" pitchFamily="34" charset="0"/>
                        </a:rPr>
                        <a:t>✕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的论证思路。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材料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Segoe UI Symbol" panose="020B0502040204020203" pitchFamily="34" charset="0"/>
                          <a:ea typeface="Times New Roman" panose="02020603050405020304" pitchFamily="18" charset="0"/>
                          <a:cs typeface="Segoe UI Symbol" panose="020B0502040204020203" pitchFamily="34" charset="0"/>
                        </a:rPr>
                        <a:t>✕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有怎样的论证特点？请简要分析。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试简要说明材料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Segoe UI Symbol" panose="020B0502040204020203" pitchFamily="34" charset="0"/>
                          <a:ea typeface="Times New Roman" panose="02020603050405020304" pitchFamily="18" charset="0"/>
                          <a:cs typeface="Segoe UI Symbol" panose="020B0502040204020203" pitchFamily="34" charset="0"/>
                        </a:rPr>
                        <a:t>✕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是如何对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Segoe UI Symbol" panose="020B0502040204020203" pitchFamily="34" charset="0"/>
                          <a:ea typeface="Times New Roman" panose="02020603050405020304" pitchFamily="18" charset="0"/>
                          <a:cs typeface="Segoe UI Symbol" panose="020B0502040204020203" pitchFamily="34" charset="0"/>
                        </a:rPr>
                        <a:t>✕✕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展开论证的。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请简要分析文中加点词的语言特征。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46978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76151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7546"/>
            <a:ext cx="11485848" cy="3346237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论证特点</a:t>
            </a:r>
            <a:r>
              <a:rPr lang="en-US" altLang="zh-CN" b="1" dirty="0">
                <a:solidFill>
                  <a:srgbClr val="F7931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三角度</a:t>
            </a:r>
            <a:r>
              <a:rPr lang="en-US" altLang="zh-CN" b="1" dirty="0">
                <a:solidFill>
                  <a:srgbClr val="F7931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论证结构特点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论证结构分为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总—分—总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式、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总—分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式、并列式、递进式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提出问题</a:t>
            </a:r>
            <a:r>
              <a:rPr lang="en-US" altLang="zh-CN" b="1" dirty="0">
                <a:solidFill>
                  <a:srgbClr val="00AEEF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分析问题</a:t>
            </a:r>
            <a:r>
              <a:rPr lang="en-US" altLang="zh-CN" b="1" dirty="0">
                <a:solidFill>
                  <a:srgbClr val="00AEEF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解决问题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。论证观点鲜明、思路清晰、结构严谨。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论证语言特点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通常可归纳为语言准确，严密，逻辑性强或运用修辞，生动形象等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1XBS3.EPS" descr="id:21474886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2748" y="755651"/>
            <a:ext cx="2015490" cy="37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5072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论证方法特点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举例论证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：有代表性，增强文章的说服力。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道理论证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：增强说服力和权威性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增强趣味性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吸引读者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正反对比论证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：正反对比，突出观点。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比喻论证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：生动形象，使论证更加浅显易懂。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36241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 题 步 骤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分析论证思路题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第一步：抓住点明结构思路的语言标志。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第二步：按照议论文的一般结构与思路作答。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分析论证特点题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第一步：明确论证类型。第二步：明确论证方法。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07688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本课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信息类阅读拓展提优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P86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21XBS5.EPS" descr="id:21474886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2748" y="4219635"/>
            <a:ext cx="2015490" cy="370840"/>
          </a:xfrm>
          <a:prstGeom prst="rect">
            <a:avLst/>
          </a:prstGeom>
        </p:spPr>
      </p:pic>
      <p:pic>
        <p:nvPicPr>
          <p:cNvPr id="5" name="手指.EPS" descr="id:214748866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406267" y="4282590"/>
            <a:ext cx="601648" cy="261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542495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1166</Words>
  <Application>Microsoft Office PowerPoint</Application>
  <PresentationFormat>自定义</PresentationFormat>
  <Paragraphs>62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4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Segoe UI Symbol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383</cp:revision>
  <dcterms:created xsi:type="dcterms:W3CDTF">2020-11-06T05:24:00Z</dcterms:created>
  <dcterms:modified xsi:type="dcterms:W3CDTF">2025-06-17T01:10:17Z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